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oppins" panose="00000500000000000000" pitchFamily="2" charset="0"/>
      <p:regular r:id="rId14"/>
      <p:bold r:id="rId15"/>
      <p:italic r:id="rId16"/>
    </p:embeddedFont>
    <p:embeddedFont>
      <p:font typeface="Roboto" panose="02000000000000000000" pitchFamily="2" charset="0"/>
      <p:regular r:id="rId17"/>
    </p:embeddedFont>
    <p:embeddedFont>
      <p:font typeface="Roboto Slab" pitchFamily="2" charset="0"/>
      <p:regular r:id="rId18"/>
    </p:embeddedFont>
    <p:embeddedFont>
      <p:font typeface="Roboto Slab Light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FF"/>
    <a:srgbClr val="97B8FF"/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08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4;p13" title="Artscfghgboard – 5.png">
            <a:extLst>
              <a:ext uri="{FF2B5EF4-FFF2-40B4-BE49-F238E27FC236}">
                <a16:creationId xmlns:a16="http://schemas.microsoft.com/office/drawing/2014/main" id="{45A1884C-DE97-70BB-8EC7-9F5F750FD3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b="38603"/>
          <a:stretch>
            <a:fillRect/>
          </a:stretch>
        </p:blipFill>
        <p:spPr>
          <a:xfrm>
            <a:off x="0" y="28029"/>
            <a:ext cx="14630400" cy="458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2"/>
          <p:cNvSpPr/>
          <p:nvPr/>
        </p:nvSpPr>
        <p:spPr>
          <a:xfrm>
            <a:off x="505303" y="648500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Leader Name: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Souvik Karmakar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05302" y="588044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Name: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Team Web</a:t>
            </a:r>
            <a:endParaRPr lang="en-US" sz="2200" dirty="0"/>
          </a:p>
        </p:txBody>
      </p:sp>
      <p:sp>
        <p:nvSpPr>
          <p:cNvPr id="3" name="Text 0"/>
          <p:cNvSpPr/>
          <p:nvPr/>
        </p:nvSpPr>
        <p:spPr>
          <a:xfrm>
            <a:off x="505302" y="46924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WB Digital Sahayak</a:t>
            </a:r>
            <a:endParaRPr lang="en-US" sz="44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F29607-8FDA-2337-E3C4-3CD9D29D8DCD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5303" y="7011496"/>
            <a:ext cx="13619794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 Statement: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Overcoming the digital and literacy barriers preventing millions in West Bengal from accessing ₹25,000+ crores in annual welfare benefits due to complex rules and high "failed visit" costs.</a:t>
            </a: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5A1BE-4910-D9AC-918F-D1AE12FD0DE8}"/>
              </a:ext>
            </a:extLst>
          </p:cNvPr>
          <p:cNvSpPr txBox="1"/>
          <p:nvPr/>
        </p:nvSpPr>
        <p:spPr>
          <a:xfrm>
            <a:off x="505303" y="5284727"/>
            <a:ext cx="4349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Voice-First Welfare Eligibility Engine for West Bengal</a:t>
            </a:r>
            <a:endParaRPr lang="en-IN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683663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Closing Statement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3002042"/>
            <a:ext cx="130428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"West Bengal does not lack welfare schemes; it lacks accessible verification. WB Digital Sahayak ensures citizens approach government offices prepared, informed, and empowered. We are turning voice into a tool for social justice."</a:t>
            </a:r>
            <a:endParaRPr lang="en-US" sz="4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6;p23" title="AI for Bharddat BANNER – 5.png">
            <a:extLst>
              <a:ext uri="{FF2B5EF4-FFF2-40B4-BE49-F238E27FC236}">
                <a16:creationId xmlns:a16="http://schemas.microsoft.com/office/drawing/2014/main" id="{FC2D62F8-9A5F-D85E-316D-1443C5AED6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04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91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Brief about the Idea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18065"/>
            <a:ext cx="6459141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WB Digital Sahayak is a voice-first, AI-driven unified eligibility engine designed for the citizens of West Bengal. It acts as a "Digital Friend" (Sahayak) that allows users to: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87253"/>
            <a:ext cx="6459141" cy="1973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 via Voice: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 native Bengali to ask about schemes.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MVP Focus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Lakshmir Bhandar (architecture supports multi-scheme)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Readiness Focus: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Moves beyond simple "Yes/No" answers to provide a roadmap for successful application.</a:t>
            </a:r>
            <a:endParaRPr lang="en-US" sz="1750" dirty="0"/>
          </a:p>
        </p:txBody>
      </p:sp>
      <p:pic>
        <p:nvPicPr>
          <p:cNvPr id="6" name="Google Shape;62;p14" title="Artboarddfghjk – 6.png">
            <a:extLst>
              <a:ext uri="{FF2B5EF4-FFF2-40B4-BE49-F238E27FC236}">
                <a16:creationId xmlns:a16="http://schemas.microsoft.com/office/drawing/2014/main" id="{5DF333DE-BF46-C89E-8999-D7D11DFDC7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2;p14" title="Artboarddfghjk – 6.png">
            <a:extLst>
              <a:ext uri="{FF2B5EF4-FFF2-40B4-BE49-F238E27FC236}">
                <a16:creationId xmlns:a16="http://schemas.microsoft.com/office/drawing/2014/main" id="{36C7E181-229C-B38D-ADB2-5FADF0EB35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203" y="0"/>
            <a:ext cx="14636603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/>
          <p:cNvSpPr/>
          <p:nvPr/>
        </p:nvSpPr>
        <p:spPr>
          <a:xfrm>
            <a:off x="793790" y="1393150"/>
            <a:ext cx="8728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 Context &amp; </a:t>
            </a:r>
            <a:r>
              <a:rPr lang="en-US" sz="4450" dirty="0">
                <a:solidFill>
                  <a:srgbClr val="97B8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Winning POV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5558"/>
            <a:ext cx="4196358" cy="4280892"/>
          </a:xfrm>
          <a:prstGeom prst="roundRect">
            <a:avLst>
              <a:gd name="adj" fmla="val 4531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78237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different is it from existing ideas?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27120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portals are text-heavy, English-centric, and require high digital literacy. Our solution is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Voice-First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Deterministic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We don't just "chat"; we calculate.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555558"/>
            <a:ext cx="4196358" cy="4280892"/>
          </a:xfrm>
          <a:prstGeom prst="roundRect">
            <a:avLst>
              <a:gd name="adj" fmla="val 3734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278237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will it solve the problem?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627120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providing a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Readiness Score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it ensures citizens only visit government offices when they are 100% prepared. This eliminates the ₹50 per-visit travel waste for rural families.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555558"/>
            <a:ext cx="4196358" cy="4280892"/>
          </a:xfrm>
          <a:prstGeom prst="roundRect">
            <a:avLst>
              <a:gd name="adj" fmla="val 4000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278237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USP of the proposed solution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627120"/>
            <a:ext cx="3742730" cy="2982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Zero-Hallucination Guardrails: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Logic-based eligibility verification paired with AI-based explanations.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Planned Feature: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Cross-scheme suggestions (e.g., eligible for Lakshmir Bhandar → suggest Kanyashree if has daughter)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812582-800E-1EB2-93C7-FCACA06363BE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948" y="1014293"/>
            <a:ext cx="4437936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List of </a:t>
            </a:r>
            <a:r>
              <a:rPr lang="en-US" sz="3450" dirty="0">
                <a:solidFill>
                  <a:srgbClr val="7AF0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7204948" y="1777246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1504" y="1843742"/>
            <a:ext cx="266224" cy="2662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43111" y="1838206"/>
            <a:ext cx="329588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Deterministic Eligibility Engine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743111" y="2198965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Rules-based logic for verified accuracy.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7204948" y="2729865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1504" y="2796361"/>
            <a:ext cx="266224" cy="2662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43111" y="2790825"/>
            <a:ext cx="2681049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Readiness Score (0–100%)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7743111" y="3151584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feedback on application maturity.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7204948" y="3682484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1504" y="3748980"/>
            <a:ext cx="266224" cy="2662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43111" y="3743444"/>
            <a:ext cx="344483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Document Identification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743111" y="4104203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Lists exactly what is needed (e.g., "Aadhaar not linked").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7204948" y="4635103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1504" y="4701600"/>
            <a:ext cx="266224" cy="26622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743111" y="4696063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Voice-First Interface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7743111" y="5056823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Powered by Sarvam AI for natural Bengali interaction.</a:t>
            </a:r>
            <a:endParaRPr lang="en-US" sz="1350" dirty="0"/>
          </a:p>
        </p:txBody>
      </p:sp>
      <p:sp>
        <p:nvSpPr>
          <p:cNvPr id="20" name="Shape 13"/>
          <p:cNvSpPr/>
          <p:nvPr/>
        </p:nvSpPr>
        <p:spPr>
          <a:xfrm>
            <a:off x="7204948" y="5587722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1504" y="5654219"/>
            <a:ext cx="266224" cy="266224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743111" y="5648682"/>
            <a:ext cx="2644497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Proactive Renewal Alerts</a:t>
            </a:r>
            <a:endParaRPr lang="en-US" sz="1700" dirty="0"/>
          </a:p>
        </p:txBody>
      </p:sp>
      <p:sp>
        <p:nvSpPr>
          <p:cNvPr id="23" name="Text 15"/>
          <p:cNvSpPr/>
          <p:nvPr/>
        </p:nvSpPr>
        <p:spPr>
          <a:xfrm>
            <a:off x="7743111" y="6009442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WhatsApp/Voice reminders for expiring benefits.</a:t>
            </a:r>
            <a:endParaRPr lang="en-US" sz="1350" dirty="0"/>
          </a:p>
        </p:txBody>
      </p:sp>
      <p:sp>
        <p:nvSpPr>
          <p:cNvPr id="24" name="Shape 16"/>
          <p:cNvSpPr/>
          <p:nvPr/>
        </p:nvSpPr>
        <p:spPr>
          <a:xfrm>
            <a:off x="7204948" y="6540341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71504" y="6606838"/>
            <a:ext cx="266224" cy="266224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7743111" y="6601301"/>
            <a:ext cx="232850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Multi-Channel Access</a:t>
            </a:r>
            <a:endParaRPr lang="en-US" sz="1700" dirty="0"/>
          </a:p>
        </p:txBody>
      </p:sp>
      <p:sp>
        <p:nvSpPr>
          <p:cNvPr id="27" name="Text 18"/>
          <p:cNvSpPr/>
          <p:nvPr/>
        </p:nvSpPr>
        <p:spPr>
          <a:xfrm>
            <a:off x="7743111" y="6962061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 on low-end smartphones via WhatsApp and Web.</a:t>
            </a:r>
            <a:endParaRPr lang="en-US" sz="13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98799-1268-AF74-8378-1E747A13B842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oogle Shape;62;p14" title="Artboarddfghjk – 6.png">
            <a:extLst>
              <a:ext uri="{FF2B5EF4-FFF2-40B4-BE49-F238E27FC236}">
                <a16:creationId xmlns:a16="http://schemas.microsoft.com/office/drawing/2014/main" id="{A401B4BC-5918-6278-474D-99EECDE81C75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-14008"/>
            <a:ext cx="14630400" cy="824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62;p14" title="Artboarddfghjk – 6.png">
            <a:extLst>
              <a:ext uri="{FF2B5EF4-FFF2-40B4-BE49-F238E27FC236}">
                <a16:creationId xmlns:a16="http://schemas.microsoft.com/office/drawing/2014/main" id="{AA1C59D6-8269-6DF8-397A-9B1AD9451E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5" y="0"/>
            <a:ext cx="1461259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/>
          <p:cNvSpPr/>
          <p:nvPr/>
        </p:nvSpPr>
        <p:spPr>
          <a:xfrm>
            <a:off x="779264" y="828238"/>
            <a:ext cx="8781336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Process Flow / </a:t>
            </a:r>
            <a:r>
              <a:rPr lang="en-US" sz="4350" dirty="0">
                <a:solidFill>
                  <a:srgbClr val="97B8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Use-Case Diagram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4431" y="2954850"/>
            <a:ext cx="653577" cy="6535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12134" y="5340816"/>
            <a:ext cx="1908445" cy="367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Output</a:t>
            </a:r>
            <a:endParaRPr lang="en-US" sz="2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1725" y="2956076"/>
            <a:ext cx="653578" cy="6535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06969" y="5156997"/>
            <a:ext cx="1908446" cy="73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Amazon Bedrock</a:t>
            </a:r>
            <a:endParaRPr lang="en-US" sz="2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9632" y="2956076"/>
            <a:ext cx="653577" cy="65357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14877" y="5340816"/>
            <a:ext cx="1908446" cy="367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AWS Lambda</a:t>
            </a:r>
            <a:endParaRPr lang="en-US" sz="23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7540" y="2956076"/>
            <a:ext cx="653577" cy="65357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22784" y="5340816"/>
            <a:ext cx="1908446" cy="367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Sarvam AI</a:t>
            </a:r>
            <a:endParaRPr lang="en-US" sz="23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375" y="2956076"/>
            <a:ext cx="653577" cy="65357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578405" y="5340816"/>
            <a:ext cx="1908446" cy="367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Input</a:t>
            </a:r>
            <a:endParaRPr lang="en-US" sz="2300" dirty="0"/>
          </a:p>
        </p:txBody>
      </p:sp>
      <p:sp>
        <p:nvSpPr>
          <p:cNvPr id="14" name="Text 6"/>
          <p:cNvSpPr/>
          <p:nvPr/>
        </p:nvSpPr>
        <p:spPr>
          <a:xfrm>
            <a:off x="779264" y="6739295"/>
            <a:ext cx="13071872" cy="882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transforms voice queries into actionable eligibility results through a seamless AI-powered pipeline, ensuring citizens receive accurate, personalized guidance in their native language.</a:t>
            </a:r>
            <a:endParaRPr lang="en-US" sz="21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CB18BC-EEB3-E56B-AFEE-589A4D794348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88172-BC3F-E801-F17E-D79F31E55E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537" y="1833562"/>
            <a:ext cx="1364932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3930" y="510421"/>
            <a:ext cx="4698444" cy="575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Architecture </a:t>
            </a:r>
            <a:r>
              <a:rPr lang="en-US" sz="3600" dirty="0">
                <a:solidFill>
                  <a:srgbClr val="7AF0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Diagram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" y="1384340"/>
            <a:ext cx="12655629" cy="59001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52898" y="2196592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1287768" y="2655463"/>
            <a:ext cx="3023152" cy="25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/ WhatsApp · Sarvam AI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319117" y="3161968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0319117" y="3620839"/>
            <a:ext cx="3023152" cy="25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Gateway · Lambda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452898" y="4152749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Intelligence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287768" y="4611620"/>
            <a:ext cx="3023152" cy="25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Bedrock · Knowledge Bases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319117" y="5257851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0319117" y="5716722"/>
            <a:ext cx="3023152" cy="25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S3 · DynamoDB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63930" y="7452479"/>
            <a:ext cx="1270242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diagram illustrates the logical flow of the system, from user interaction to data storage, highlighting key technologies at each stage.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7CB49A-005F-B76E-A4B4-82C5D7DD6FA3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3056" y="1078111"/>
            <a:ext cx="4729282" cy="5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Technologies to be </a:t>
            </a:r>
            <a:r>
              <a:rPr lang="en-US" sz="3250" dirty="0">
                <a:solidFill>
                  <a:srgbClr val="97B8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Used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3056" y="1914525"/>
            <a:ext cx="331708" cy="3317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93056" y="2397800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AI/ML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93056" y="2778085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Bedrock, LangChain, LangGraph.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3056" y="3250287"/>
            <a:ext cx="331708" cy="3317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93056" y="3733562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Indic Voice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93056" y="4113847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Sarvam AI (STT/TTS Bengali).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3056" y="4586049"/>
            <a:ext cx="331708" cy="3317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93056" y="5069324"/>
            <a:ext cx="218027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WhatsApp Integration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593056" y="5449610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Twilio for seamless WhatsApp messaging and communication.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93056" y="5921812"/>
            <a:ext cx="331708" cy="3317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93056" y="6405086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Compute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593056" y="6785372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 Lambda (Serverless).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5107" y="1914525"/>
            <a:ext cx="331708" cy="3317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25107" y="2397800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Storage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7525107" y="2778085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S3, Amazon DynamoDB.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5107" y="3250287"/>
            <a:ext cx="331708" cy="3317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525107" y="3733562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API/Integration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7525107" y="4113847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 API Gateway, Python.</a:t>
            </a:r>
            <a:endParaRPr lang="en-US" sz="13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25107" y="4586049"/>
            <a:ext cx="331708" cy="33170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525107" y="5069324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Monitoring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7525107" y="5449610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 CloudWatch.</a:t>
            </a:r>
            <a:endParaRPr lang="en-US" sz="13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3880A6-A795-BC48-C847-DD53021292D3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2;p14" title="Artboarddfghjk – 6.png">
            <a:extLst>
              <a:ext uri="{FF2B5EF4-FFF2-40B4-BE49-F238E27FC236}">
                <a16:creationId xmlns:a16="http://schemas.microsoft.com/office/drawing/2014/main" id="{E5F1417C-D6EC-F077-5271-C248490F2444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747" y="831568"/>
            <a:ext cx="6848713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Estimated Implementation </a:t>
            </a:r>
            <a:r>
              <a:rPr lang="en-US" sz="3600" dirty="0">
                <a:solidFill>
                  <a:srgbClr val="7AF0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2989" y="1558464"/>
            <a:ext cx="7494746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</a:t>
            </a: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10,000 users/month</a:t>
            </a:r>
            <a:endParaRPr lang="en-US" sz="18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10B35F-1F4B-254F-DCBF-398968A8839C}"/>
              </a:ext>
            </a:extLst>
          </p:cNvPr>
          <p:cNvGrpSpPr/>
          <p:nvPr/>
        </p:nvGrpSpPr>
        <p:grpSpPr>
          <a:xfrm>
            <a:off x="4481750" y="4034846"/>
            <a:ext cx="3654743" cy="1448276"/>
            <a:chOff x="322778" y="2532901"/>
            <a:chExt cx="3654743" cy="1448276"/>
          </a:xfrm>
        </p:grpSpPr>
        <p:sp>
          <p:nvSpPr>
            <p:cNvPr id="4" name="Text 2"/>
            <p:cNvSpPr/>
            <p:nvPr/>
          </p:nvSpPr>
          <p:spPr>
            <a:xfrm>
              <a:off x="322778" y="2532901"/>
              <a:ext cx="3654743" cy="6050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750"/>
                </a:lnSpc>
              </a:pPr>
              <a:r>
                <a:rPr lang="en-US" sz="4750" dirty="0">
                  <a:solidFill>
                    <a:srgbClr val="D6E5E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$42</a:t>
              </a:r>
              <a:r>
                <a:rPr lang="en-IN" sz="2000" dirty="0">
                  <a:solidFill>
                    <a:schemeClr val="bg1"/>
                  </a:solidFill>
                </a:rPr>
                <a:t>(₹3,500)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1004172" y="3396227"/>
              <a:ext cx="2291953" cy="2864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250"/>
                </a:lnSpc>
              </a:pPr>
              <a:r>
                <a:rPr lang="en-IN" dirty="0">
                  <a:solidFill>
                    <a:schemeClr val="bg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Twilio WhatsApp</a:t>
              </a:r>
              <a:endParaRPr lang="en-US" sz="18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322778" y="3716025"/>
              <a:ext cx="3654743" cy="2651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050"/>
                </a:lnSpc>
              </a:pPr>
              <a:r>
                <a:rPr lang="en-IN" sz="1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₹0.35/conversation</a:t>
              </a:r>
              <a:endPara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7C0D0C-10D9-C335-637E-A6D44863262E}"/>
              </a:ext>
            </a:extLst>
          </p:cNvPr>
          <p:cNvGrpSpPr/>
          <p:nvPr/>
        </p:nvGrpSpPr>
        <p:grpSpPr>
          <a:xfrm>
            <a:off x="254020" y="2132857"/>
            <a:ext cx="3654743" cy="1428502"/>
            <a:chOff x="108629" y="2547609"/>
            <a:chExt cx="3654743" cy="1428502"/>
          </a:xfrm>
        </p:grpSpPr>
        <p:sp>
          <p:nvSpPr>
            <p:cNvPr id="7" name="Text 5"/>
            <p:cNvSpPr/>
            <p:nvPr/>
          </p:nvSpPr>
          <p:spPr>
            <a:xfrm>
              <a:off x="108629" y="2547609"/>
              <a:ext cx="3654743" cy="6050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750"/>
                </a:lnSpc>
              </a:pPr>
              <a:r>
                <a:rPr lang="en-US" sz="4750" dirty="0">
                  <a:solidFill>
                    <a:srgbClr val="D6E5E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$55</a:t>
              </a:r>
              <a:r>
                <a:rPr lang="en-IN" sz="2000" dirty="0">
                  <a:solidFill>
                    <a:schemeClr val="bg1"/>
                  </a:solidFill>
                </a:rPr>
                <a:t>(₹4,600)</a:t>
              </a:r>
              <a:endParaRPr lang="en-US" sz="4750" dirty="0">
                <a:solidFill>
                  <a:schemeClr val="bg1"/>
                </a:solidFill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790023" y="3378606"/>
              <a:ext cx="2291953" cy="2864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dirty="0">
                  <a:solidFill>
                    <a:srgbClr val="D6E5E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Amazon Bedrock</a:t>
              </a:r>
              <a:endParaRPr lang="en-US" sz="18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108629" y="3710959"/>
              <a:ext cx="3654743" cy="2651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Claude Haiku, 10M tokens/month.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C7D915-1934-289E-E438-53420F37F25B}"/>
              </a:ext>
            </a:extLst>
          </p:cNvPr>
          <p:cNvGrpSpPr/>
          <p:nvPr/>
        </p:nvGrpSpPr>
        <p:grpSpPr>
          <a:xfrm>
            <a:off x="10912" y="4020397"/>
            <a:ext cx="4140956" cy="1481893"/>
            <a:chOff x="557410" y="4347252"/>
            <a:chExt cx="4140956" cy="1481893"/>
          </a:xfrm>
        </p:grpSpPr>
        <p:sp>
          <p:nvSpPr>
            <p:cNvPr id="10" name="Text 8"/>
            <p:cNvSpPr/>
            <p:nvPr/>
          </p:nvSpPr>
          <p:spPr>
            <a:xfrm>
              <a:off x="694729" y="4347252"/>
              <a:ext cx="3654743" cy="6050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750"/>
                </a:lnSpc>
              </a:pPr>
              <a:r>
                <a:rPr lang="en-US" sz="4750" dirty="0">
                  <a:solidFill>
                    <a:srgbClr val="D6E5E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$17</a:t>
              </a:r>
              <a:r>
                <a:rPr lang="en-IN" sz="2000" dirty="0">
                  <a:solidFill>
                    <a:schemeClr val="bg1"/>
                  </a:solidFill>
                </a:rPr>
                <a:t>(₹1,400)</a:t>
              </a:r>
              <a:endParaRPr lang="en-US" sz="475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557410" y="5119295"/>
              <a:ext cx="4140956" cy="7098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250"/>
                </a:lnSpc>
              </a:pPr>
              <a:r>
                <a:rPr lang="en-IN" dirty="0">
                  <a:solidFill>
                    <a:schemeClr val="bg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AWS Infrastructure + Lambda  </a:t>
              </a:r>
            </a:p>
            <a:p>
              <a:pPr algn="ctr">
                <a:lnSpc>
                  <a:spcPts val="2250"/>
                </a:lnSpc>
              </a:pPr>
              <a:r>
                <a:rPr lang="en-IN" dirty="0">
                  <a:solidFill>
                    <a:schemeClr val="bg1"/>
                  </a:solidFill>
                  <a:latin typeface="Roboto Slab" pitchFamily="2" charset="0"/>
                  <a:ea typeface="Roboto Slab" pitchFamily="2" charset="0"/>
                  <a:cs typeface="Roboto Slab" pitchFamily="2" charset="0"/>
                </a:rPr>
                <a:t>+  DynamoDB + S3 + CloudWatch</a:t>
              </a:r>
              <a:endParaRPr lang="en-US" sz="18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BF7767-AEFD-3506-C6E5-A6E8F119577B}"/>
              </a:ext>
            </a:extLst>
          </p:cNvPr>
          <p:cNvGrpSpPr/>
          <p:nvPr/>
        </p:nvGrpSpPr>
        <p:grpSpPr>
          <a:xfrm>
            <a:off x="572989" y="5599102"/>
            <a:ext cx="7494746" cy="2273657"/>
            <a:chOff x="641747" y="5682019"/>
            <a:chExt cx="7494746" cy="1805951"/>
          </a:xfrm>
        </p:grpSpPr>
        <p:sp>
          <p:nvSpPr>
            <p:cNvPr id="14" name="Shape 12"/>
            <p:cNvSpPr/>
            <p:nvPr/>
          </p:nvSpPr>
          <p:spPr>
            <a:xfrm>
              <a:off x="641747" y="5682019"/>
              <a:ext cx="7494746" cy="1805951"/>
            </a:xfrm>
            <a:prstGeom prst="roundRect">
              <a:avLst>
                <a:gd name="adj" fmla="val 9079"/>
              </a:avLst>
            </a:prstGeom>
            <a:solidFill>
              <a:srgbClr val="082545"/>
            </a:solidFill>
            <a:ln/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1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103" y="5914649"/>
              <a:ext cx="229195" cy="183356"/>
            </a:xfrm>
            <a:prstGeom prst="rect">
              <a:avLst/>
            </a:prstGeom>
          </p:spPr>
        </p:pic>
        <p:sp>
          <p:nvSpPr>
            <p:cNvPr id="16" name="Text 13"/>
            <p:cNvSpPr/>
            <p:nvPr/>
          </p:nvSpPr>
          <p:spPr>
            <a:xfrm>
              <a:off x="1237655" y="5875973"/>
              <a:ext cx="6715482" cy="2651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400" b="1" dirty="0">
                  <a:solidFill>
                    <a:srgbClr val="FFFF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Total: ~$200/month</a:t>
              </a:r>
              <a:endParaRPr lang="en-US" sz="140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256288" y="6124575"/>
              <a:ext cx="6715482" cy="53030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1400" b="1" dirty="0">
                  <a:solidFill>
                    <a:srgbClr val="FFFF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Cost per Citizen:</a:t>
              </a:r>
              <a:r>
                <a:rPr lang="en-US" sz="1400" dirty="0">
                  <a:solidFill>
                    <a:srgbClr val="FFFF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Approx. </a:t>
              </a:r>
              <a:r>
                <a:rPr lang="en-US" sz="1400" b="1" dirty="0">
                  <a:solidFill>
                    <a:srgbClr val="97B8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₹2/month</a:t>
              </a:r>
              <a:r>
                <a:rPr lang="en-US" sz="1400" dirty="0">
                  <a:solidFill>
                    <a:srgbClr val="FFFFFF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, delivering a value return of ₹45-50 per saved office visit.</a:t>
              </a:r>
              <a:endParaRPr lang="en-US" sz="1400" dirty="0"/>
            </a:p>
          </p:txBody>
        </p:sp>
      </p:grp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0" y="0"/>
            <a:ext cx="5852160" cy="8229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DA7CDAA-8CC4-EAA9-E53E-563BA2249B13}"/>
              </a:ext>
            </a:extLst>
          </p:cNvPr>
          <p:cNvGrpSpPr/>
          <p:nvPr/>
        </p:nvGrpSpPr>
        <p:grpSpPr>
          <a:xfrm>
            <a:off x="4410849" y="2112308"/>
            <a:ext cx="3725645" cy="1432291"/>
            <a:chOff x="4479607" y="2548736"/>
            <a:chExt cx="3725645" cy="1432291"/>
          </a:xfrm>
        </p:grpSpPr>
        <p:sp>
          <p:nvSpPr>
            <p:cNvPr id="12" name="Text 10"/>
            <p:cNvSpPr/>
            <p:nvPr/>
          </p:nvSpPr>
          <p:spPr>
            <a:xfrm>
              <a:off x="4550509" y="2548736"/>
              <a:ext cx="3654743" cy="60507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4750"/>
                </a:lnSpc>
              </a:pPr>
              <a:r>
                <a:rPr lang="en-US" sz="4750" dirty="0">
                  <a:solidFill>
                    <a:srgbClr val="D6E5E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$75</a:t>
              </a:r>
              <a:r>
                <a:rPr lang="en-IN" sz="2000" dirty="0">
                  <a:solidFill>
                    <a:schemeClr val="bg1"/>
                  </a:solidFill>
                </a:rPr>
                <a:t>(₹6,300)</a:t>
              </a:r>
              <a:endParaRPr lang="en-US" sz="475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5053817" y="3378606"/>
              <a:ext cx="2291953" cy="2864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dirty="0">
                  <a:solidFill>
                    <a:srgbClr val="D6E5EF"/>
                  </a:solidFill>
                  <a:latin typeface="Roboto Slab" pitchFamily="34" charset="0"/>
                  <a:ea typeface="Roboto Slab" pitchFamily="34" charset="-122"/>
                  <a:cs typeface="Roboto Slab" pitchFamily="34" charset="-120"/>
                </a:rPr>
                <a:t>Sarvam AI API</a:t>
              </a:r>
              <a:endParaRPr lang="en-US" sz="1800" dirty="0"/>
            </a:p>
          </p:txBody>
        </p:sp>
        <p:sp>
          <p:nvSpPr>
            <p:cNvPr id="24" name="Text 7">
              <a:extLst>
                <a:ext uri="{FF2B5EF4-FFF2-40B4-BE49-F238E27FC236}">
                  <a16:creationId xmlns:a16="http://schemas.microsoft.com/office/drawing/2014/main" id="{D631318F-EA58-F86A-62E5-4A52ADD9BABB}"/>
                </a:ext>
              </a:extLst>
            </p:cNvPr>
            <p:cNvSpPr/>
            <p:nvPr/>
          </p:nvSpPr>
          <p:spPr>
            <a:xfrm>
              <a:off x="4479607" y="3715875"/>
              <a:ext cx="3654743" cy="2651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/>
              <a:r>
                <a:rPr lang="en-IN" sz="1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Bengali Voice, ₹30/hr STT + ₹20/10k TTS.</a:t>
              </a:r>
            </a:p>
          </p:txBody>
        </p:sp>
      </p:grpSp>
      <p:sp>
        <p:nvSpPr>
          <p:cNvPr id="37" name="Text 13">
            <a:extLst>
              <a:ext uri="{FF2B5EF4-FFF2-40B4-BE49-F238E27FC236}">
                <a16:creationId xmlns:a16="http://schemas.microsoft.com/office/drawing/2014/main" id="{E0A2B54F-4512-4A10-42FF-D4AC81F89738}"/>
              </a:ext>
            </a:extLst>
          </p:cNvPr>
          <p:cNvSpPr/>
          <p:nvPr/>
        </p:nvSpPr>
        <p:spPr>
          <a:xfrm>
            <a:off x="1168897" y="6819233"/>
            <a:ext cx="6715482" cy="202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IN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 Optimization Plan: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81E4F1F5-E7B4-2C74-FF4A-8628391D2E87}"/>
              </a:ext>
            </a:extLst>
          </p:cNvPr>
          <p:cNvSpPr/>
          <p:nvPr/>
        </p:nvSpPr>
        <p:spPr>
          <a:xfrm>
            <a:off x="1187530" y="7113169"/>
            <a:ext cx="6715482" cy="551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Phase 2: Switch to Indian WhatsApp provider → Save 50% </a:t>
            </a:r>
            <a:r>
              <a:rPr lang="en-US" sz="1400" b="1" dirty="0">
                <a:solidFill>
                  <a:srgbClr val="97B8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($21/month) </a:t>
            </a:r>
            <a:r>
              <a:rPr lang="en-U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Optimized Total: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$168/month </a:t>
            </a:r>
            <a:r>
              <a:rPr lang="en-US" sz="1400" b="1" dirty="0">
                <a:solidFill>
                  <a:srgbClr val="97B8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(₹1.40/user)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62;p14" title="Artboarddfghjk – 6.png">
            <a:extLst>
              <a:ext uri="{FF2B5EF4-FFF2-40B4-BE49-F238E27FC236}">
                <a16:creationId xmlns:a16="http://schemas.microsoft.com/office/drawing/2014/main" id="{EFC7FB1C-D6D2-D1AF-DA58-78A5FB427D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6020"/>
            <a:ext cx="14630400" cy="82675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/>
          <p:cNvSpPr/>
          <p:nvPr/>
        </p:nvSpPr>
        <p:spPr>
          <a:xfrm>
            <a:off x="688062" y="871776"/>
            <a:ext cx="4915138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 &amp; </a:t>
            </a:r>
            <a:r>
              <a:rPr lang="en-US" sz="3850" dirty="0">
                <a:solidFill>
                  <a:srgbClr val="97B8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Roadmap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546497" y="1741646"/>
            <a:ext cx="6670477" cy="5616059"/>
          </a:xfrm>
          <a:prstGeom prst="roundRect">
            <a:avLst>
              <a:gd name="adj" fmla="val 525"/>
            </a:avLst>
          </a:prstGeom>
          <a:solidFill>
            <a:srgbClr val="97B8FF"/>
          </a:solidFill>
          <a:ln/>
        </p:spPr>
      </p:sp>
      <p:sp>
        <p:nvSpPr>
          <p:cNvPr id="4" name="Text 2"/>
          <p:cNvSpPr/>
          <p:nvPr/>
        </p:nvSpPr>
        <p:spPr>
          <a:xfrm>
            <a:off x="743069" y="1912025"/>
            <a:ext cx="245756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43069" y="2389584"/>
            <a:ext cx="6277332" cy="1705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18/20 found readiness score helpful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2.3 documents missing per user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90% would use before office visit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Estimated savings: ₹90-130 per user in travel costs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 days faster application process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43069" y="3879274"/>
            <a:ext cx="627733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at Scale (10K users): ₹9-13 lakh saved in travel costs annually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62612" y="1912025"/>
            <a:ext cx="245756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Roadmap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562612" y="2410897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12" y="2722126"/>
            <a:ext cx="6387346" cy="2286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62612" y="2866073"/>
            <a:ext cx="245756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1(MVP)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562612" y="3181072"/>
            <a:ext cx="6387346" cy="351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Single scheme (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Lakshmir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Bhandar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with production-ready architecture </a:t>
            </a:r>
          </a:p>
          <a:p>
            <a:pPr>
              <a:lnSpc>
                <a:spcPts val="2300"/>
              </a:lnSpc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Proof of concept with 20 pilot users</a:t>
            </a:r>
            <a:endParaRPr lang="en-US" sz="15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2612" y="4026019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12" y="4246483"/>
            <a:ext cx="6387346" cy="2286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62612" y="4450715"/>
            <a:ext cx="245756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2(3 months)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7562612" y="4826675"/>
            <a:ext cx="6387346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Expand to 4 schemes (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Swasthya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Sathi, Ration, Yuva Sathi)Integration with Digilocker for automated document verification.</a:t>
            </a:r>
          </a:p>
        </p:txBody>
      </p:sp>
      <p:sp>
        <p:nvSpPr>
          <p:cNvPr id="16" name="Text 12"/>
          <p:cNvSpPr/>
          <p:nvPr/>
        </p:nvSpPr>
        <p:spPr>
          <a:xfrm>
            <a:off x="7562612" y="5792391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12" y="6064329"/>
            <a:ext cx="6387346" cy="2286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562612" y="6247567"/>
            <a:ext cx="245756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Phase 3 </a:t>
            </a:r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(1 year)</a:t>
            </a:r>
            <a:endParaRPr lang="en-US" sz="190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7562612" y="6725126"/>
            <a:ext cx="638734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Scaling to all 20+ WB welfare schemes and tribal dialects (Santali, etc.).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414EFF-5BFF-6B66-17E8-3B5F7129F8B2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333339-0BEA-52DF-2E8B-66A2A9C496F2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7562612" y="2733556"/>
            <a:ext cx="6064178" cy="11430"/>
          </a:xfrm>
          <a:prstGeom prst="line">
            <a:avLst/>
          </a:prstGeom>
          <a:ln w="9525">
            <a:solidFill>
              <a:srgbClr val="76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869127-226E-5EEF-4AB4-8BD07DEEFC40}"/>
              </a:ext>
            </a:extLst>
          </p:cNvPr>
          <p:cNvCxnSpPr>
            <a:cxnSpLocks/>
          </p:cNvCxnSpPr>
          <p:nvPr/>
        </p:nvCxnSpPr>
        <p:spPr>
          <a:xfrm>
            <a:off x="7562612" y="4325499"/>
            <a:ext cx="6064178" cy="11430"/>
          </a:xfrm>
          <a:prstGeom prst="line">
            <a:avLst/>
          </a:prstGeom>
          <a:ln w="9525">
            <a:solidFill>
              <a:srgbClr val="76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B1519F-1593-6677-EA18-DAD6367A8CB9}"/>
              </a:ext>
            </a:extLst>
          </p:cNvPr>
          <p:cNvCxnSpPr>
            <a:cxnSpLocks/>
          </p:cNvCxnSpPr>
          <p:nvPr/>
        </p:nvCxnSpPr>
        <p:spPr>
          <a:xfrm>
            <a:off x="7562612" y="6094019"/>
            <a:ext cx="6064178" cy="11430"/>
          </a:xfrm>
          <a:prstGeom prst="line">
            <a:avLst/>
          </a:prstGeom>
          <a:ln w="9525">
            <a:solidFill>
              <a:srgbClr val="76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793</Words>
  <Application>Microsoft Office PowerPoint</Application>
  <PresentationFormat>Custom</PresentationFormat>
  <Paragraphs>112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Poppins</vt:lpstr>
      <vt:lpstr>Roboto</vt:lpstr>
      <vt:lpstr>Roboto Slab</vt:lpstr>
      <vt:lpstr>Roboto Slab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SOUVIK KARMAKAR</dc:creator>
  <cp:lastModifiedBy>SOUVIK KARMAKAR</cp:lastModifiedBy>
  <cp:revision>13</cp:revision>
  <dcterms:created xsi:type="dcterms:W3CDTF">2026-02-14T06:41:20Z</dcterms:created>
  <dcterms:modified xsi:type="dcterms:W3CDTF">2026-02-14T20:18:58Z</dcterms:modified>
</cp:coreProperties>
</file>